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81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62" r:id="rId14"/>
    <p:sldId id="263" r:id="rId15"/>
    <p:sldId id="264" r:id="rId16"/>
    <p:sldId id="265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44F"/>
    <a:srgbClr val="0E2D43"/>
    <a:srgbClr val="404040"/>
    <a:srgbClr val="81BAC6"/>
    <a:srgbClr val="77B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1" d="100"/>
          <a:sy n="91" d="100"/>
        </p:scale>
        <p:origin x="66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ACB1C-68D6-48B5-B4DE-E839A88452A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15ED1-F0F3-477F-8475-A97EBDF21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75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00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DC01-9454-9344-C9EF-19C1461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DB2DC-8D99-07C8-158D-8D8823620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FED6B-ADEA-96C4-FBFB-36BD082B4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28627-9DBD-F6AF-421B-D9333E76E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978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AC09-169C-BA49-0623-B20833B0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0AA85-19E2-AF01-D860-3121AB4DE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6878B-D70C-C563-9950-FEC8FB6AF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18F16-93F0-05BB-92AF-68049EEBD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0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77AEE-4681-F874-7838-7EA56542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30399-FBF1-6946-EF0E-57BA3E814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B7BA0-F18B-7E70-B177-60BA5831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EE71E-4E4E-6B12-88FE-D65ECDFC0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01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10685-89BF-AC68-5C36-301CB715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B064B-BAE9-E6A3-4FE9-47518D93F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3B078-3804-7C58-C463-1C86DC1F4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D645F-5956-973E-656C-3A5D82783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87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0A11-24B5-9A41-149B-DC5648365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4920E-28EC-9FE4-6FE6-EAE692A4B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1C65C-4E39-11E5-014D-E85E35D41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7FA30-616E-1A5C-24B9-9F3229F2D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79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C590F-74DF-9878-C08E-B6FA733B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00D4E-D903-B593-5708-1127B9AFE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3E4E2-3BA6-DE1B-C963-27CE5150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8A9F-206F-BB4D-1B72-BB14EF788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368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D88A0-09B0-5B53-BBD9-CB07D636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6CE61-4D20-A31D-214B-8D7ED7BC2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F2688-87AF-3661-52EF-374BE6176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7E5FF-85B8-9201-CC36-6C864A48C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13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10B96-2DA7-2572-1DFF-D4473AF8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C9A61-44A0-F26F-3745-414FBCC78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89B1E-20DC-DE34-6577-49C613803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50BB1-8D64-5DA4-872E-1DF8AD6E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46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9C03-F84B-6478-DB69-E665E70AE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3BB2A-E173-056B-FEA9-821CF1F4C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8AE66-ABB1-0354-2217-1E82160DA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2A46-30CD-2C6C-34E7-AF071DBFE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70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10AF-8043-5256-3588-9B2205523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FC365-2D2D-54D7-7DC8-18DA638E3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41FD4-A16F-27D1-589A-4F17320EB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8D65-9743-7127-4D14-4EA74B55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47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E744-B973-B02B-9E0B-B0AF6753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D82C-71F1-516D-AAF5-4828CDBBA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3CED2-6462-F633-53D1-FC681C64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28F70-6969-B4F3-14C9-F9D480EC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767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AD57C-4097-577E-BE88-BB293087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5BBC7-0545-3424-F714-6672E4C7D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681E6-173A-1229-3C79-20444C26F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7EB07-1B46-4899-DAF4-FCFA74716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50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AAC1-C749-DE19-12EE-4B2702EA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88EF5-1021-AE03-6E6A-6382B3A11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EE907-BB81-A389-1B2E-12BB74774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54540-B5B1-12B2-9A03-6902DCFC3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03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EEE31-F533-732C-DEEE-DA9E11D35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B809D-A32A-4FC4-513A-A0DC6BE87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A9FD7-6201-0D17-2805-693273629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506B8-8126-DD01-8A01-A74B4382F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0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5E83-20B3-E564-619B-CB42C8C3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379C1-9B44-1CD4-7DAD-2841C8DD3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CE55-10C1-33BD-8F24-F65F78571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CF4CD-0DD7-015B-F63B-E78A4DAE9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2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C35B-68F2-C227-B533-4BF05C08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D3C50-9542-6A60-67C3-A77D6C525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44359-5D04-D23D-6B25-BD8945C1B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7974-D0D2-886B-D8E1-36E87747A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88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2C01-C6F4-ADB9-1B9B-76260DC5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7EF72-9748-D17E-9335-C3B156C5D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E31753-4C31-017A-931F-708C0E4ED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1F2B6-71AB-BFBD-0226-ED303537C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47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0717F-F967-6FEC-A13E-CC946744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20DB2-E5EA-851E-1CFF-7CAB87552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48CE3-4D95-C5E9-5DD8-304DEFB94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64D13-124A-B368-8BB5-BC746B257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3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75B4-84CB-76C2-91D8-B7F726494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EF1E9-6D35-4D87-FBFF-25F541700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E2B21-45E6-72D9-094D-CFE5A9C6C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C6650-D839-9FDF-7D7E-349E301F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15ED1-F0F3-477F-8475-A97EBDF2104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37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6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93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1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34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1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83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42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80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6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27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AEEA096-D0DF-4796-B1A0-A8A4897E5016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F1F825E-C2D9-4670-B270-F064ACBA0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07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power-platform/products/power-bi/deskt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lvikraft.in/" TargetMode="External"/><Relationship Id="rId2" Type="http://schemas.openxmlformats.org/officeDocument/2006/relationships/hyperlink" Target="mailto:riyasafrim@kmc.edu.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39D438-4451-7CA5-D51B-2EF517D9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88727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D78F2DE-CBA9-5BB1-4468-44BCBB2D6579}"/>
              </a:ext>
            </a:extLst>
          </p:cNvPr>
          <p:cNvSpPr txBox="1">
            <a:spLocks/>
          </p:cNvSpPr>
          <p:nvPr/>
        </p:nvSpPr>
        <p:spPr>
          <a:xfrm>
            <a:off x="7451433" y="3663374"/>
            <a:ext cx="4091710" cy="1429143"/>
          </a:xfrm>
          <a:prstGeom prst="rect">
            <a:avLst/>
          </a:prstGeom>
          <a:solidFill>
            <a:schemeClr val="tx1"/>
          </a:solidFill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FA544F"/>
                </a:solidFill>
              </a:rPr>
              <a:t>S. RIYASDEEN</a:t>
            </a:r>
          </a:p>
          <a:p>
            <a:endParaRPr lang="en-US" sz="100" dirty="0">
              <a:solidFill>
                <a:srgbClr val="0E2D43"/>
              </a:solidFill>
            </a:endParaRPr>
          </a:p>
          <a:p>
            <a:pPr>
              <a:spcBef>
                <a:spcPts val="0"/>
              </a:spcBef>
            </a:pPr>
            <a:r>
              <a:rPr lang="en-IN" sz="1800" dirty="0">
                <a:solidFill>
                  <a:srgbClr val="0E2D43"/>
                </a:solidFill>
              </a:rPr>
              <a:t>Assistant Professor of Mathematics,</a:t>
            </a:r>
          </a:p>
          <a:p>
            <a:pPr>
              <a:spcBef>
                <a:spcPts val="0"/>
              </a:spcBef>
            </a:pPr>
            <a:r>
              <a:rPr lang="en-IN" sz="1800" dirty="0">
                <a:solidFill>
                  <a:srgbClr val="0E2D43"/>
                </a:solidFill>
              </a:rPr>
              <a:t>Khadir Mohideen College,</a:t>
            </a:r>
          </a:p>
          <a:p>
            <a:pPr>
              <a:spcBef>
                <a:spcPts val="0"/>
              </a:spcBef>
            </a:pPr>
            <a:r>
              <a:rPr lang="en-IN" sz="1800" dirty="0" err="1">
                <a:solidFill>
                  <a:srgbClr val="0E2D43"/>
                </a:solidFill>
              </a:rPr>
              <a:t>Adirampattinam</a:t>
            </a:r>
            <a:endParaRPr lang="en-IN" sz="1800" dirty="0">
              <a:solidFill>
                <a:srgbClr val="0E2D43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8EAAAF7-C699-F091-3FF7-D198D7176D81}"/>
              </a:ext>
            </a:extLst>
          </p:cNvPr>
          <p:cNvSpPr txBox="1">
            <a:spLocks/>
          </p:cNvSpPr>
          <p:nvPr/>
        </p:nvSpPr>
        <p:spPr>
          <a:xfrm>
            <a:off x="7204361" y="5160636"/>
            <a:ext cx="4604327" cy="468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E2D43"/>
                </a:solidFill>
              </a:rPr>
              <a:t>29.07.2025</a:t>
            </a:r>
            <a:endParaRPr lang="en-IN" sz="1600" dirty="0">
              <a:solidFill>
                <a:srgbClr val="0E2D4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77309-70D0-C5D9-E21C-E7006A62B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1052" y="1073726"/>
            <a:ext cx="5334000" cy="21209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A544F"/>
                </a:solidFill>
              </a:rPr>
              <a:t>Unlocking Data Insights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7F55C37-A4E2-528B-2390-1DA71AD0E2D5}"/>
              </a:ext>
            </a:extLst>
          </p:cNvPr>
          <p:cNvSpPr txBox="1">
            <a:spLocks/>
          </p:cNvSpPr>
          <p:nvPr/>
        </p:nvSpPr>
        <p:spPr>
          <a:xfrm>
            <a:off x="7204361" y="5629381"/>
            <a:ext cx="4604327" cy="468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A544F"/>
                </a:solidFill>
              </a:rPr>
              <a:t>@ M.O.P.  Vaishnav College for Women, Chennai</a:t>
            </a:r>
            <a:endParaRPr lang="en-IN" sz="1600" dirty="0">
              <a:solidFill>
                <a:srgbClr val="FA544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DF282-C9B9-C0ED-3ACD-BDEBEC0A4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125" y="2603500"/>
            <a:ext cx="4604327" cy="468745"/>
          </a:xfrm>
          <a:ln>
            <a:solidFill>
              <a:srgbClr val="404040"/>
            </a:solidFill>
          </a:ln>
        </p:spPr>
        <p:txBody>
          <a:bodyPr/>
          <a:lstStyle/>
          <a:p>
            <a:r>
              <a:rPr lang="en-US" dirty="0">
                <a:solidFill>
                  <a:srgbClr val="0E2D43"/>
                </a:solidFill>
              </a:rPr>
              <a:t>An Introduction to Power BI</a:t>
            </a:r>
            <a:endParaRPr lang="en-IN" dirty="0">
              <a:solidFill>
                <a:srgbClr val="0E2D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6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261D-54F2-62B6-30B6-BF0295B7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CF2F-ECA2-BE5D-7F5C-14D760DB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Power 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3BA9-0279-7DF4-B590-6BC13FFA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"/>
          <a:stretch>
            <a:fillRect/>
          </a:stretch>
        </p:blipFill>
        <p:spPr>
          <a:xfrm>
            <a:off x="147782" y="2447637"/>
            <a:ext cx="7949806" cy="4257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F88737-7FAE-05BF-E396-04398B1E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607" y="2447637"/>
            <a:ext cx="3789611" cy="425796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b="1" dirty="0"/>
              <a:t>Report Canvas (Center Area)</a:t>
            </a:r>
          </a:p>
          <a:p>
            <a:pPr lvl="1" algn="just" defTabSz="360363"/>
            <a:r>
              <a:rPr lang="en-US" dirty="0"/>
              <a:t>This is the main workspace where you drag visuals and build dashboards.</a:t>
            </a:r>
          </a:p>
          <a:p>
            <a:pPr lvl="1" algn="just" defTabSz="360363"/>
            <a:r>
              <a:rPr lang="en-US" dirty="0"/>
              <a:t>It’s prompting you to drag fields from the Data pane to start creating visuals.</a:t>
            </a:r>
          </a:p>
          <a:p>
            <a:pPr marL="0" indent="0" defTabSz="360363">
              <a:buNone/>
            </a:pPr>
            <a:r>
              <a:rPr lang="en-US" b="1" dirty="0"/>
              <a:t>Data Pane (Right Sidebar –Bottom)</a:t>
            </a:r>
          </a:p>
          <a:p>
            <a:pPr lvl="1" algn="just" defTabSz="360363"/>
            <a:r>
              <a:rPr lang="en-US" dirty="0"/>
              <a:t>This is where all your tables and fields (columns) live.</a:t>
            </a:r>
          </a:p>
          <a:p>
            <a:pPr lvl="1" algn="just" defTabSz="360363"/>
            <a:r>
              <a:rPr lang="en-US" dirty="0"/>
              <a:t>You’ll drag these fields into the report canvas or visual fields to create visuals.</a:t>
            </a:r>
          </a:p>
          <a:p>
            <a:pPr marL="228600" lvl="1" indent="0" algn="just" defTabSz="360363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D769B-114F-9E50-FB65-3D4B678B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9042-DEE9-5457-FB90-0D89BD41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Power 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17411-3CD4-27B8-283F-55981833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"/>
          <a:stretch>
            <a:fillRect/>
          </a:stretch>
        </p:blipFill>
        <p:spPr>
          <a:xfrm>
            <a:off x="147782" y="2447637"/>
            <a:ext cx="7949806" cy="4257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3A1CBC-2BFC-994C-171F-C3BF78F8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607" y="2447637"/>
            <a:ext cx="3789611" cy="4257964"/>
          </a:xfrm>
        </p:spPr>
        <p:txBody>
          <a:bodyPr>
            <a:normAutofit lnSpcReduction="10000"/>
          </a:bodyPr>
          <a:lstStyle/>
          <a:p>
            <a:pPr marL="0" indent="0" defTabSz="360363">
              <a:buNone/>
            </a:pPr>
            <a:r>
              <a:rPr lang="en-US" b="1" dirty="0"/>
              <a:t>Visualizations Pane (Right Sidebar – Top)</a:t>
            </a:r>
          </a:p>
          <a:p>
            <a:pPr lvl="1" algn="just" defTabSz="360363"/>
            <a:r>
              <a:rPr lang="en-US" dirty="0"/>
              <a:t>Shows all available visual types: bar chart, line chart, pie chart, table, matrix, map, etc.</a:t>
            </a:r>
          </a:p>
          <a:p>
            <a:pPr lvl="1" algn="just" defTabSz="360363"/>
            <a:r>
              <a:rPr lang="en-US" dirty="0"/>
              <a:t>Also contains field wells like: Values, Axis, Legend, Tooltips.</a:t>
            </a:r>
          </a:p>
          <a:p>
            <a:pPr lvl="1" algn="just" defTabSz="360363"/>
            <a:r>
              <a:rPr lang="en-US" dirty="0"/>
              <a:t>You can customize visuals here.</a:t>
            </a:r>
          </a:p>
          <a:p>
            <a:pPr marL="0" indent="0" defTabSz="360363">
              <a:buNone/>
            </a:pPr>
            <a:r>
              <a:rPr lang="en-US" b="1" dirty="0"/>
              <a:t>Left Navigation Pane</a:t>
            </a:r>
          </a:p>
          <a:p>
            <a:pPr marL="228600" lvl="1" indent="0" algn="just" defTabSz="360363">
              <a:buNone/>
            </a:pPr>
            <a:r>
              <a:rPr lang="en-US" dirty="0"/>
              <a:t>There are three icons:</a:t>
            </a:r>
          </a:p>
          <a:p>
            <a:pPr lvl="1" algn="just" defTabSz="360363"/>
            <a:r>
              <a:rPr lang="en-US" dirty="0"/>
              <a:t>Report View </a:t>
            </a:r>
          </a:p>
          <a:p>
            <a:pPr lvl="1" algn="just" defTabSz="360363"/>
            <a:r>
              <a:rPr lang="en-US" dirty="0"/>
              <a:t>Data View</a:t>
            </a:r>
          </a:p>
          <a:p>
            <a:pPr lvl="1" algn="just" defTabSz="360363"/>
            <a:r>
              <a:rPr lang="en-US" dirty="0"/>
              <a:t>Model View</a:t>
            </a:r>
          </a:p>
          <a:p>
            <a:pPr marL="228600" lvl="1" indent="0" algn="just" defTabSz="360363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7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41549-6DEB-45BF-943E-D78EE6B35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8E7B-649F-943A-7AE8-89E55850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Power 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888A8A-D648-78EF-9094-223CEFBF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"/>
          <a:stretch>
            <a:fillRect/>
          </a:stretch>
        </p:blipFill>
        <p:spPr>
          <a:xfrm>
            <a:off x="147782" y="2447637"/>
            <a:ext cx="7949806" cy="4257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9C9C8-5FDE-23FD-8D64-5A629B57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607" y="2447637"/>
            <a:ext cx="3789611" cy="4257964"/>
          </a:xfrm>
        </p:spPr>
        <p:txBody>
          <a:bodyPr>
            <a:normAutofit/>
          </a:bodyPr>
          <a:lstStyle/>
          <a:p>
            <a:pPr marL="0" indent="0" defTabSz="360363">
              <a:buNone/>
            </a:pPr>
            <a:r>
              <a:rPr lang="en-US" b="1" dirty="0"/>
              <a:t>Filters Pane (Middle Right – collapsible)</a:t>
            </a:r>
          </a:p>
          <a:p>
            <a:pPr lvl="1" algn="just" defTabSz="360363"/>
            <a:r>
              <a:rPr lang="en-US" dirty="0"/>
              <a:t>This pane lets you add filters: Report-level, Page-level, Visual-level.</a:t>
            </a:r>
          </a:p>
          <a:p>
            <a:pPr lvl="1" algn="just" defTabSz="360363"/>
            <a:r>
              <a:rPr lang="en-US" dirty="0"/>
              <a:t>Useful for narrowing down data shown in visuals.</a:t>
            </a:r>
          </a:p>
        </p:txBody>
      </p:sp>
    </p:spTree>
    <p:extLst>
      <p:ext uri="{BB962C8B-B14F-4D97-AF65-F5344CB8AC3E}">
        <p14:creationId xmlns:p14="http://schemas.microsoft.com/office/powerpoint/2010/main" val="207456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4769-019A-2DF3-CA94-2528B468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BA1B-5648-C38F-93DD-3AB26ADB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Installing Power BI Desktop</a:t>
            </a: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AF692AF4-8626-5538-CE57-50ABF9DE4E6A}"/>
              </a:ext>
            </a:extLst>
          </p:cNvPr>
          <p:cNvSpPr/>
          <p:nvPr/>
        </p:nvSpPr>
        <p:spPr>
          <a:xfrm>
            <a:off x="1476845" y="2051543"/>
            <a:ext cx="177998" cy="743638"/>
          </a:xfrm>
          <a:prstGeom prst="roundRect">
            <a:avLst>
              <a:gd name="adj" fmla="val 500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EB219F1-A25A-8DED-0434-763EE43793DD}"/>
              </a:ext>
            </a:extLst>
          </p:cNvPr>
          <p:cNvSpPr/>
          <p:nvPr/>
        </p:nvSpPr>
        <p:spPr>
          <a:xfrm>
            <a:off x="1942020" y="2056003"/>
            <a:ext cx="2744986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1: Download Power BI</a:t>
            </a: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03D4C74-62A9-5ACB-2A2F-6B6D5F365496}"/>
              </a:ext>
            </a:extLst>
          </p:cNvPr>
          <p:cNvSpPr/>
          <p:nvPr/>
        </p:nvSpPr>
        <p:spPr>
          <a:xfrm>
            <a:off x="1942020" y="2440933"/>
            <a:ext cx="763608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Visit the official Microsoft Power BI Desktop download page: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CA2D42E-EC97-F320-ED94-EE35F131F6ED}"/>
              </a:ext>
            </a:extLst>
          </p:cNvPr>
          <p:cNvSpPr/>
          <p:nvPr/>
        </p:nvSpPr>
        <p:spPr>
          <a:xfrm>
            <a:off x="2283968" y="2899429"/>
            <a:ext cx="289310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2: Advanced Download</a:t>
            </a: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A4B37EA8-B212-371D-6D91-636FA6DA0429}"/>
              </a:ext>
            </a:extLst>
          </p:cNvPr>
          <p:cNvSpPr/>
          <p:nvPr/>
        </p:nvSpPr>
        <p:spPr>
          <a:xfrm>
            <a:off x="2283968" y="3284358"/>
            <a:ext cx="763608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"Advanced download options," select your preferred language (e.g., English), and click "Download."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823373E-DE55-A017-2860-0E2F325A4829}"/>
              </a:ext>
            </a:extLst>
          </p:cNvPr>
          <p:cNvSpPr/>
          <p:nvPr/>
        </p:nvSpPr>
        <p:spPr>
          <a:xfrm>
            <a:off x="2564955" y="3773308"/>
            <a:ext cx="22250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3: Run Installer</a:t>
            </a: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0AEBD19-FDD8-E331-E9CD-8E82B6006F04}"/>
              </a:ext>
            </a:extLst>
          </p:cNvPr>
          <p:cNvSpPr/>
          <p:nvPr/>
        </p:nvSpPr>
        <p:spPr>
          <a:xfrm>
            <a:off x="2564955" y="4158237"/>
            <a:ext cx="925736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Once downloaded, locate the executable file in your Downloads folder and run it.</a:t>
            </a: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CCA8AA8E-29CD-6006-5948-1C9B11811BEB}"/>
              </a:ext>
            </a:extLst>
          </p:cNvPr>
          <p:cNvSpPr/>
          <p:nvPr/>
        </p:nvSpPr>
        <p:spPr>
          <a:xfrm>
            <a:off x="2920892" y="4643829"/>
            <a:ext cx="264687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4: Installation Wizard</a:t>
            </a: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1971FD5A-9626-629E-5FEE-C11D95C435B5}"/>
              </a:ext>
            </a:extLst>
          </p:cNvPr>
          <p:cNvSpPr/>
          <p:nvPr/>
        </p:nvSpPr>
        <p:spPr>
          <a:xfrm>
            <a:off x="2920893" y="5028758"/>
            <a:ext cx="9168363" cy="302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Follow the on-screen prompts, click "Next," accept the license agreement, and continue until you reach the "Install" button.</a:t>
            </a:r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F74A675-82B7-FF97-64B5-54B9B12FD254}"/>
              </a:ext>
            </a:extLst>
          </p:cNvPr>
          <p:cNvSpPr/>
          <p:nvPr/>
        </p:nvSpPr>
        <p:spPr>
          <a:xfrm>
            <a:off x="3317668" y="5467068"/>
            <a:ext cx="243209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5: Complete Setup</a:t>
            </a: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468423E3-0245-1909-5FB7-EA3D7147A55F}"/>
              </a:ext>
            </a:extLst>
          </p:cNvPr>
          <p:cNvSpPr/>
          <p:nvPr/>
        </p:nvSpPr>
        <p:spPr>
          <a:xfrm>
            <a:off x="3317669" y="5857356"/>
            <a:ext cx="850465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"Install" to begin, and then "Finish" once the installation is successfully completed.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36B620B3-8D4E-F793-CEC3-0F3BA6B8C140}"/>
              </a:ext>
            </a:extLst>
          </p:cNvPr>
          <p:cNvSpPr/>
          <p:nvPr/>
        </p:nvSpPr>
        <p:spPr>
          <a:xfrm>
            <a:off x="1764022" y="2893671"/>
            <a:ext cx="177998" cy="743638"/>
          </a:xfrm>
          <a:prstGeom prst="roundRect">
            <a:avLst>
              <a:gd name="adj" fmla="val 500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229EB3A6-F7CB-4F81-2049-312B4B826734}"/>
              </a:ext>
            </a:extLst>
          </p:cNvPr>
          <p:cNvSpPr/>
          <p:nvPr/>
        </p:nvSpPr>
        <p:spPr>
          <a:xfrm>
            <a:off x="2105970" y="3805060"/>
            <a:ext cx="177998" cy="743638"/>
          </a:xfrm>
          <a:prstGeom prst="roundRect">
            <a:avLst>
              <a:gd name="adj" fmla="val 500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9556B02B-9605-5B5B-FBCD-0327663CB5E4}"/>
              </a:ext>
            </a:extLst>
          </p:cNvPr>
          <p:cNvSpPr/>
          <p:nvPr/>
        </p:nvSpPr>
        <p:spPr>
          <a:xfrm>
            <a:off x="2393147" y="4647188"/>
            <a:ext cx="177998" cy="743638"/>
          </a:xfrm>
          <a:prstGeom prst="roundRect">
            <a:avLst>
              <a:gd name="adj" fmla="val 500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11EDFFC6-621E-FEF8-C7D8-D1178791063F}"/>
              </a:ext>
            </a:extLst>
          </p:cNvPr>
          <p:cNvSpPr/>
          <p:nvPr/>
        </p:nvSpPr>
        <p:spPr>
          <a:xfrm>
            <a:off x="2742894" y="5457543"/>
            <a:ext cx="177998" cy="743638"/>
          </a:xfrm>
          <a:prstGeom prst="roundRect">
            <a:avLst>
              <a:gd name="adj" fmla="val 500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23E52D86-2C18-AF46-0248-E55618B47D58}"/>
              </a:ext>
            </a:extLst>
          </p:cNvPr>
          <p:cNvSpPr/>
          <p:nvPr/>
        </p:nvSpPr>
        <p:spPr>
          <a:xfrm>
            <a:off x="2231137" y="1178379"/>
            <a:ext cx="7729727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started with Power BI by following these simple installation steps on Windows.</a:t>
            </a:r>
          </a:p>
        </p:txBody>
      </p:sp>
    </p:spTree>
    <p:extLst>
      <p:ext uri="{BB962C8B-B14F-4D97-AF65-F5344CB8AC3E}">
        <p14:creationId xmlns:p14="http://schemas.microsoft.com/office/powerpoint/2010/main" val="111324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DBD38-D0E3-9CFB-C4CF-ECAADEECF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2BF5-BFE9-F0F0-4193-50233633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Getting Data into Power BI</a:t>
            </a: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3D437A5C-BA52-EEDA-6FD8-789F9DA65B7D}"/>
              </a:ext>
            </a:extLst>
          </p:cNvPr>
          <p:cNvSpPr/>
          <p:nvPr/>
        </p:nvSpPr>
        <p:spPr>
          <a:xfrm>
            <a:off x="2231137" y="1865396"/>
            <a:ext cx="7729727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BI offers diverse options to connect to your data sources, whether they are local files or cloud services.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7FF1026-C980-AC71-F309-A8F6C47329A8}"/>
              </a:ext>
            </a:extLst>
          </p:cNvPr>
          <p:cNvSpPr/>
          <p:nvPr/>
        </p:nvSpPr>
        <p:spPr>
          <a:xfrm>
            <a:off x="5530696" y="3156041"/>
            <a:ext cx="6221254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Clicking "Get Data" allows you to connect to various sources.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A106510-7C37-872B-81D1-6806668374C5}"/>
              </a:ext>
            </a:extLst>
          </p:cNvPr>
          <p:cNvSpPr/>
          <p:nvPr/>
        </p:nvSpPr>
        <p:spPr>
          <a:xfrm>
            <a:off x="5530696" y="3605707"/>
            <a:ext cx="6221254" cy="527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just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Choose from options like Azure, Microsoft Fabric, local files (e.g., Excel), or databases to meet your business needs.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F343273-32C8-CCDD-FCC1-5A33530876C4}"/>
              </a:ext>
            </a:extLst>
          </p:cNvPr>
          <p:cNvSpPr/>
          <p:nvPr/>
        </p:nvSpPr>
        <p:spPr>
          <a:xfrm>
            <a:off x="5530696" y="4319096"/>
            <a:ext cx="6221254" cy="527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just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step is crucial for bringing your raw information into Power BI for transformation and visualization.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0DA6B-7CC4-AF89-A62D-29CF6DEF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46"/>
          <a:stretch>
            <a:fillRect/>
          </a:stretch>
        </p:blipFill>
        <p:spPr>
          <a:xfrm>
            <a:off x="220006" y="2725722"/>
            <a:ext cx="4993898" cy="2678545"/>
          </a:xfrm>
          <a:prstGeom prst="rect">
            <a:avLst/>
          </a:prstGeom>
        </p:spPr>
      </p:pic>
      <p:sp>
        <p:nvSpPr>
          <p:cNvPr id="16" name="Shape 5">
            <a:extLst>
              <a:ext uri="{FF2B5EF4-FFF2-40B4-BE49-F238E27FC236}">
                <a16:creationId xmlns:a16="http://schemas.microsoft.com/office/drawing/2014/main" id="{14DB7277-ABA8-BD92-9784-27F9309618A1}"/>
              </a:ext>
            </a:extLst>
          </p:cNvPr>
          <p:cNvSpPr/>
          <p:nvPr/>
        </p:nvSpPr>
        <p:spPr>
          <a:xfrm>
            <a:off x="5395930" y="3247451"/>
            <a:ext cx="22860" cy="1635085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C79E8E-44A2-B2F5-7602-4D3B7FA8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97" t="16834" r="31742" b="21198"/>
          <a:stretch>
            <a:fillRect/>
          </a:stretch>
        </p:blipFill>
        <p:spPr>
          <a:xfrm>
            <a:off x="2050475" y="3605707"/>
            <a:ext cx="1768776" cy="1709722"/>
          </a:xfrm>
          <a:prstGeom prst="rect">
            <a:avLst/>
          </a:prstGeom>
        </p:spPr>
      </p:pic>
      <p:sp>
        <p:nvSpPr>
          <p:cNvPr id="28" name="Text 4">
            <a:extLst>
              <a:ext uri="{FF2B5EF4-FFF2-40B4-BE49-F238E27FC236}">
                <a16:creationId xmlns:a16="http://schemas.microsoft.com/office/drawing/2014/main" id="{44137FC2-9BD7-A75E-C13E-C22051C8AE02}"/>
              </a:ext>
            </a:extLst>
          </p:cNvPr>
          <p:cNvSpPr/>
          <p:nvPr/>
        </p:nvSpPr>
        <p:spPr>
          <a:xfrm>
            <a:off x="2231136" y="5501371"/>
            <a:ext cx="7729727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are using: </a:t>
            </a:r>
            <a:r>
              <a:rPr lang="en-IN" i="1" dirty="0" err="1"/>
              <a:t>BlinkIT</a:t>
            </a:r>
            <a:r>
              <a:rPr lang="en-IN" i="1" dirty="0"/>
              <a:t> Grocery Data.xlsx </a:t>
            </a:r>
            <a:r>
              <a:rPr lang="en-IN" dirty="0"/>
              <a:t>for this project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9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4" grpId="0" animBg="1"/>
      <p:bldP spid="5" grpId="0" animBg="1"/>
      <p:bldP spid="6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D603C-84BB-BA06-0539-D5168082F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E4F9-E415-755C-8CA7-B0335C30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Loading and transforming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3F298-4B15-DD3B-85BB-4E43052B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46" t="14546" r="26212" b="18653"/>
          <a:stretch>
            <a:fillRect/>
          </a:stretch>
        </p:blipFill>
        <p:spPr>
          <a:xfrm>
            <a:off x="295565" y="2371527"/>
            <a:ext cx="4368800" cy="3512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D5F7D-48FA-7996-653D-129EBA02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52" t="8619" r="5075" b="12996"/>
          <a:stretch>
            <a:fillRect/>
          </a:stretch>
        </p:blipFill>
        <p:spPr>
          <a:xfrm>
            <a:off x="4814370" y="2371528"/>
            <a:ext cx="7150790" cy="35120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F9280-FD9B-FD92-53B3-AEF3D54F9C6C}"/>
              </a:ext>
            </a:extLst>
          </p:cNvPr>
          <p:cNvCxnSpPr/>
          <p:nvPr/>
        </p:nvCxnSpPr>
        <p:spPr>
          <a:xfrm flipV="1">
            <a:off x="3011055" y="5726545"/>
            <a:ext cx="277091" cy="68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B2A308-A82F-85FC-BCC8-40B66B61B5FC}"/>
              </a:ext>
            </a:extLst>
          </p:cNvPr>
          <p:cNvCxnSpPr/>
          <p:nvPr/>
        </p:nvCxnSpPr>
        <p:spPr>
          <a:xfrm flipV="1">
            <a:off x="3438151" y="5735780"/>
            <a:ext cx="277091" cy="68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3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68EF-5B80-3C8D-8DA0-646C4E79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046E-C110-106B-0C0B-FD27E964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Loading and 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9021-768E-D893-3ABB-06A30556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54" y="2000488"/>
            <a:ext cx="10970491" cy="4043506"/>
          </a:xfrm>
        </p:spPr>
        <p:txBody>
          <a:bodyPr>
            <a:normAutofit/>
          </a:bodyPr>
          <a:lstStyle/>
          <a:p>
            <a:pPr algn="just" defTabSz="360363"/>
            <a:r>
              <a:rPr lang="en-US" dirty="0"/>
              <a:t>Remove unnecessary columns: e.g., Item Identifier ID not required) [Right Click </a:t>
            </a:r>
            <a:r>
              <a:rPr lang="en-IN" dirty="0"/>
              <a:t>→</a:t>
            </a:r>
            <a:r>
              <a:rPr lang="en-US" dirty="0"/>
              <a:t> Remove Column]</a:t>
            </a:r>
          </a:p>
          <a:p>
            <a:pPr algn="just" defTabSz="360363"/>
            <a:r>
              <a:rPr lang="en-US" dirty="0"/>
              <a:t>Rename fields for clarity (e.g., rename Sales to </a:t>
            </a:r>
            <a:r>
              <a:rPr lang="en-US" dirty="0" err="1"/>
              <a:t>Sales_Amount</a:t>
            </a:r>
            <a:r>
              <a:rPr lang="en-US" dirty="0"/>
              <a:t>) [Right Click </a:t>
            </a:r>
            <a:r>
              <a:rPr lang="en-IN" dirty="0"/>
              <a:t>→</a:t>
            </a:r>
            <a:r>
              <a:rPr lang="en-US" dirty="0"/>
              <a:t> Rename]</a:t>
            </a:r>
          </a:p>
          <a:p>
            <a:pPr algn="just" defTabSz="360363"/>
            <a:r>
              <a:rPr lang="en-US" dirty="0"/>
              <a:t>Change data types for correctness: </a:t>
            </a:r>
          </a:p>
          <a:p>
            <a:pPr lvl="1" algn="just" defTabSz="360363"/>
            <a:r>
              <a:rPr lang="en-US" dirty="0"/>
              <a:t>Change Abbreviations to full forms (</a:t>
            </a:r>
            <a:r>
              <a:rPr lang="en-US" dirty="0" err="1"/>
              <a:t>Lf</a:t>
            </a:r>
            <a:r>
              <a:rPr lang="en-US" dirty="0"/>
              <a:t> </a:t>
            </a:r>
            <a:r>
              <a:rPr lang="en-IN" dirty="0"/>
              <a:t>→ Low Fat, etc.)</a:t>
            </a:r>
            <a:r>
              <a:rPr lang="en-US" dirty="0"/>
              <a:t>.</a:t>
            </a:r>
          </a:p>
          <a:p>
            <a:pPr lvl="1" algn="just" defTabSz="360363"/>
            <a:r>
              <a:rPr lang="en-US" dirty="0"/>
              <a:t>Item Visibility → Decimal Number</a:t>
            </a:r>
          </a:p>
          <a:p>
            <a:pPr lvl="1" algn="just" defTabSz="360363"/>
            <a:r>
              <a:rPr lang="en-US" dirty="0"/>
              <a:t>Sales → Currency (Fixed Decimal Number)</a:t>
            </a:r>
          </a:p>
          <a:p>
            <a:pPr algn="just" defTabSz="360363"/>
            <a:r>
              <a:rPr lang="en-US" dirty="0"/>
              <a:t>Check Column Quality (View</a:t>
            </a:r>
            <a:r>
              <a:rPr lang="en-IN" dirty="0"/>
              <a:t> → Column Quality)</a:t>
            </a:r>
            <a:endParaRPr lang="en-US" dirty="0"/>
          </a:p>
          <a:p>
            <a:pPr algn="just" defTabSz="360363"/>
            <a:r>
              <a:rPr lang="en-US" dirty="0"/>
              <a:t>Filter out nulls and errors in important columns</a:t>
            </a:r>
          </a:p>
          <a:p>
            <a:pPr algn="just" defTabSz="360363"/>
            <a:r>
              <a:rPr lang="en-US" dirty="0"/>
              <a:t>Click Close &amp; Apply to save changes</a:t>
            </a:r>
          </a:p>
          <a:p>
            <a:pPr algn="just" defTabSz="360363"/>
            <a:endParaRPr lang="en-US" dirty="0"/>
          </a:p>
          <a:p>
            <a:pPr algn="just" defTabSz="360363"/>
            <a:endParaRPr lang="en-US" dirty="0"/>
          </a:p>
          <a:p>
            <a:pPr algn="just" defTabSz="36036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2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781F-09DB-D7BA-A061-097118B2E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E311-265A-FEAB-7455-9C3CD1E6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Creating Calculated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3BBE-D88D-2764-0E66-D199FFB73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245" y="2046669"/>
            <a:ext cx="3547634" cy="4043506"/>
          </a:xfrm>
        </p:spPr>
        <p:txBody>
          <a:bodyPr>
            <a:normAutofit/>
          </a:bodyPr>
          <a:lstStyle/>
          <a:p>
            <a:pPr algn="just" defTabSz="360363"/>
            <a:r>
              <a:rPr lang="en-US" dirty="0"/>
              <a:t>Switch to Data view in Power BI Desktop</a:t>
            </a:r>
          </a:p>
          <a:p>
            <a:pPr algn="just" defTabSz="360363"/>
            <a:r>
              <a:rPr lang="en-US" dirty="0"/>
              <a:t> Go to Modeling → New Column</a:t>
            </a:r>
          </a:p>
          <a:p>
            <a:pPr algn="just" defTabSz="360363"/>
            <a:r>
              <a:rPr lang="en-US" dirty="0"/>
              <a:t>Example:</a:t>
            </a:r>
          </a:p>
          <a:p>
            <a:pPr lvl="1" defTabSz="360363"/>
            <a:r>
              <a:rPr lang="en-US" dirty="0" err="1"/>
              <a:t>OutletAge</a:t>
            </a:r>
            <a:r>
              <a:rPr lang="en-US" dirty="0"/>
              <a:t> = 2025 - [Outlet Establishment Year]</a:t>
            </a:r>
          </a:p>
          <a:p>
            <a:pPr algn="just" defTabSz="360363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BA311-4133-33AD-3B7F-5EEBD0D2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1"/>
          <a:stretch>
            <a:fillRect/>
          </a:stretch>
        </p:blipFill>
        <p:spPr>
          <a:xfrm>
            <a:off x="238121" y="1874785"/>
            <a:ext cx="8168124" cy="43872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3E6BD1-15A9-E24C-C36F-7D1526F94AA6}"/>
              </a:ext>
            </a:extLst>
          </p:cNvPr>
          <p:cNvCxnSpPr/>
          <p:nvPr/>
        </p:nvCxnSpPr>
        <p:spPr>
          <a:xfrm flipV="1">
            <a:off x="0" y="2854036"/>
            <a:ext cx="277091" cy="68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829A2D-A2D7-DB7C-FB2D-09A5AF1851EB}"/>
              </a:ext>
            </a:extLst>
          </p:cNvPr>
          <p:cNvCxnSpPr/>
          <p:nvPr/>
        </p:nvCxnSpPr>
        <p:spPr>
          <a:xfrm flipV="1">
            <a:off x="1741609" y="2401453"/>
            <a:ext cx="277091" cy="68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AB0CAAA-6368-A115-187F-DDE21BFFB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" y="1874785"/>
            <a:ext cx="8267572" cy="46505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48BE67-FA3B-FB8B-9253-4B2429BE641C}"/>
              </a:ext>
            </a:extLst>
          </p:cNvPr>
          <p:cNvCxnSpPr/>
          <p:nvPr/>
        </p:nvCxnSpPr>
        <p:spPr>
          <a:xfrm flipV="1">
            <a:off x="515212" y="2655455"/>
            <a:ext cx="277091" cy="68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2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3BAA7-91A7-A1C0-8A12-FFD8F6B9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AB10-4A4A-4ECE-737A-022B1F4E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Designing dashboard</a:t>
            </a: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66CBC723-703D-3C43-1003-4C52A936A7A5}"/>
              </a:ext>
            </a:extLst>
          </p:cNvPr>
          <p:cNvSpPr/>
          <p:nvPr/>
        </p:nvSpPr>
        <p:spPr>
          <a:xfrm>
            <a:off x="2231137" y="1865396"/>
            <a:ext cx="7729727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Title and Colors</a:t>
            </a:r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696A8757-EDB2-1D9D-9CCF-E3F7B8699474}"/>
              </a:ext>
            </a:extLst>
          </p:cNvPr>
          <p:cNvSpPr/>
          <p:nvPr/>
        </p:nvSpPr>
        <p:spPr>
          <a:xfrm>
            <a:off x="5395930" y="3247451"/>
            <a:ext cx="22860" cy="1635085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1B284-F48D-91E6-66B4-67E79FAC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51"/>
          <a:stretch>
            <a:fillRect/>
          </a:stretch>
        </p:blipFill>
        <p:spPr>
          <a:xfrm>
            <a:off x="2833348" y="2493768"/>
            <a:ext cx="6525303" cy="34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6FC4-DA57-A92E-F1FC-931E3207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0A2-D8D8-D749-1D94-715310D9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Create </a:t>
            </a:r>
            <a:r>
              <a:rPr lang="en-US" b="1" cap="none" dirty="0"/>
              <a:t>KEY PERFORMANCE INDICATORS (</a:t>
            </a:r>
            <a:r>
              <a:rPr lang="en-US" b="1" dirty="0" err="1"/>
              <a:t>kpi’</a:t>
            </a:r>
            <a:r>
              <a:rPr lang="en-US" b="1" cap="none" dirty="0" err="1"/>
              <a:t>s</a:t>
            </a:r>
            <a:r>
              <a:rPr lang="en-US" b="1" cap="none" dirty="0"/>
              <a:t>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7447-0019-0440-0542-11C39949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255607"/>
            <a:ext cx="4100945" cy="1647875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Create New Measures</a:t>
            </a:r>
          </a:p>
          <a:p>
            <a:pPr algn="just" defTabSz="360363"/>
            <a:r>
              <a:rPr lang="en-US" dirty="0"/>
              <a:t>Total Sales: SUM(Sales)</a:t>
            </a:r>
          </a:p>
          <a:p>
            <a:pPr algn="just" defTabSz="360363"/>
            <a:r>
              <a:rPr lang="en-US" dirty="0"/>
              <a:t>Average Rating: AVERAGE(Ratings)</a:t>
            </a:r>
          </a:p>
          <a:p>
            <a:pPr defTabSz="360363"/>
            <a:r>
              <a:rPr lang="en-US" dirty="0"/>
              <a:t>Count of Items:  COUNTROWS(Data)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686B04-A5F5-A510-F24A-80621AAEE1B8}"/>
              </a:ext>
            </a:extLst>
          </p:cNvPr>
          <p:cNvSpPr txBox="1">
            <a:spLocks/>
          </p:cNvSpPr>
          <p:nvPr/>
        </p:nvSpPr>
        <p:spPr>
          <a:xfrm>
            <a:off x="7573817" y="3903482"/>
            <a:ext cx="4100945" cy="164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Create Cards:</a:t>
            </a:r>
          </a:p>
          <a:p>
            <a:pPr algn="just" defTabSz="360363"/>
            <a:r>
              <a:rPr lang="en-US" dirty="0"/>
              <a:t>Double Cards from Visualizations</a:t>
            </a:r>
          </a:p>
          <a:p>
            <a:pPr algn="just" defTabSz="360363"/>
            <a:r>
              <a:rPr lang="en-US" dirty="0"/>
              <a:t>Drag: Total Sales, Average Rating, Count of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1FC5A-8D83-55B2-4D9D-406A3AB3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90"/>
          <a:stretch>
            <a:fillRect/>
          </a:stretch>
        </p:blipFill>
        <p:spPr>
          <a:xfrm>
            <a:off x="360218" y="2007718"/>
            <a:ext cx="7117015" cy="379152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DEF85C-AE8D-2CB1-EB77-74708228D06E}"/>
              </a:ext>
            </a:extLst>
          </p:cNvPr>
          <p:cNvSpPr txBox="1">
            <a:spLocks/>
          </p:cNvSpPr>
          <p:nvPr/>
        </p:nvSpPr>
        <p:spPr>
          <a:xfrm>
            <a:off x="7573817" y="5404392"/>
            <a:ext cx="4100945" cy="46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60363">
              <a:buFont typeface="Arial" panose="020B0604020202020204" pitchFamily="34" charset="0"/>
              <a:buNone/>
            </a:pPr>
            <a:r>
              <a:rPr lang="en-US" dirty="0"/>
              <a:t>Change Colors</a:t>
            </a:r>
          </a:p>
        </p:txBody>
      </p:sp>
    </p:spTree>
    <p:extLst>
      <p:ext uri="{BB962C8B-B14F-4D97-AF65-F5344CB8AC3E}">
        <p14:creationId xmlns:p14="http://schemas.microsoft.com/office/powerpoint/2010/main" val="185386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AC48-9E59-13A8-24E1-A640CB3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7254A68-7143-927F-5089-C4720A2ACE0B}"/>
              </a:ext>
            </a:extLst>
          </p:cNvPr>
          <p:cNvSpPr/>
          <p:nvPr/>
        </p:nvSpPr>
        <p:spPr>
          <a:xfrm>
            <a:off x="2604952" y="2563672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F13254B-3780-E521-2C6C-5013C2BB06B8}"/>
              </a:ext>
            </a:extLst>
          </p:cNvPr>
          <p:cNvSpPr/>
          <p:nvPr/>
        </p:nvSpPr>
        <p:spPr>
          <a:xfrm>
            <a:off x="2733063" y="2775008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9AA6E0E-DC13-787C-9E95-5563299DBEE6}"/>
              </a:ext>
            </a:extLst>
          </p:cNvPr>
          <p:cNvSpPr/>
          <p:nvPr/>
        </p:nvSpPr>
        <p:spPr>
          <a:xfrm>
            <a:off x="3117158" y="2709862"/>
            <a:ext cx="1280755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Data?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DB5128F-61A2-034F-D4B2-8B44EF8D35DE}"/>
              </a:ext>
            </a:extLst>
          </p:cNvPr>
          <p:cNvSpPr/>
          <p:nvPr/>
        </p:nvSpPr>
        <p:spPr>
          <a:xfrm>
            <a:off x="2604952" y="3255187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54D0D96-7214-60FE-8E90-DA9AAF41123A}"/>
              </a:ext>
            </a:extLst>
          </p:cNvPr>
          <p:cNvSpPr/>
          <p:nvPr/>
        </p:nvSpPr>
        <p:spPr>
          <a:xfrm>
            <a:off x="2733063" y="3487147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343393B-BFC2-A3D4-6D41-007614D7280D}"/>
              </a:ext>
            </a:extLst>
          </p:cNvPr>
          <p:cNvSpPr/>
          <p:nvPr/>
        </p:nvSpPr>
        <p:spPr>
          <a:xfrm>
            <a:off x="3117158" y="3481446"/>
            <a:ext cx="1280755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Data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483A820-FA50-90F5-089F-95FEBF53B0CB}"/>
              </a:ext>
            </a:extLst>
          </p:cNvPr>
          <p:cNvSpPr/>
          <p:nvPr/>
        </p:nvSpPr>
        <p:spPr>
          <a:xfrm>
            <a:off x="2604952" y="3946702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23FC9B5-A772-356C-ED60-259551E33D4E}"/>
              </a:ext>
            </a:extLst>
          </p:cNvPr>
          <p:cNvSpPr/>
          <p:nvPr/>
        </p:nvSpPr>
        <p:spPr>
          <a:xfrm>
            <a:off x="2733063" y="4158038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1BF4056-9730-BE0D-D025-9AE2AE9FFA03}"/>
              </a:ext>
            </a:extLst>
          </p:cNvPr>
          <p:cNvSpPr/>
          <p:nvPr/>
        </p:nvSpPr>
        <p:spPr>
          <a:xfrm>
            <a:off x="3117158" y="4159319"/>
            <a:ext cx="1994773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Business Intelligence (BI)?</a:t>
            </a: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CBB213DC-FC15-84DC-6A21-04C45F1F1E63}"/>
              </a:ext>
            </a:extLst>
          </p:cNvPr>
          <p:cNvSpPr/>
          <p:nvPr/>
        </p:nvSpPr>
        <p:spPr>
          <a:xfrm>
            <a:off x="2604952" y="4638217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56FA828-2D82-23D2-3464-E643F8C2F2B1}"/>
              </a:ext>
            </a:extLst>
          </p:cNvPr>
          <p:cNvSpPr/>
          <p:nvPr/>
        </p:nvSpPr>
        <p:spPr>
          <a:xfrm>
            <a:off x="2733063" y="4849553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A3F74A5-2ED1-EDC8-ECBF-E97132B9B319}"/>
              </a:ext>
            </a:extLst>
          </p:cNvPr>
          <p:cNvSpPr/>
          <p:nvPr/>
        </p:nvSpPr>
        <p:spPr>
          <a:xfrm>
            <a:off x="3142876" y="4895616"/>
            <a:ext cx="1590437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Do We Need BI Tools?</a:t>
            </a:r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0B984503-075B-1E50-A10D-E981A979B93E}"/>
              </a:ext>
            </a:extLst>
          </p:cNvPr>
          <p:cNvSpPr/>
          <p:nvPr/>
        </p:nvSpPr>
        <p:spPr>
          <a:xfrm>
            <a:off x="2604952" y="5329732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33674C06-FC87-BA12-D462-0EF64377CF0A}"/>
              </a:ext>
            </a:extLst>
          </p:cNvPr>
          <p:cNvSpPr/>
          <p:nvPr/>
        </p:nvSpPr>
        <p:spPr>
          <a:xfrm>
            <a:off x="2733063" y="5541068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10152E16-41DC-5D38-2D2F-812DCFD3DA57}"/>
              </a:ext>
            </a:extLst>
          </p:cNvPr>
          <p:cNvSpPr/>
          <p:nvPr/>
        </p:nvSpPr>
        <p:spPr>
          <a:xfrm>
            <a:off x="3117157" y="5551843"/>
            <a:ext cx="1280755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Introducing Power BI</a:t>
            </a:r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D9F277A2-DA86-64D1-81BD-688904280849}"/>
              </a:ext>
            </a:extLst>
          </p:cNvPr>
          <p:cNvSpPr/>
          <p:nvPr/>
        </p:nvSpPr>
        <p:spPr>
          <a:xfrm>
            <a:off x="6656972" y="2562641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A80795B9-10A4-F569-DE1E-BCE50B54F424}"/>
              </a:ext>
            </a:extLst>
          </p:cNvPr>
          <p:cNvSpPr/>
          <p:nvPr/>
        </p:nvSpPr>
        <p:spPr>
          <a:xfrm>
            <a:off x="6813786" y="2789931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2BE47738-BF16-9D30-CB5E-97D0937157E5}"/>
              </a:ext>
            </a:extLst>
          </p:cNvPr>
          <p:cNvSpPr/>
          <p:nvPr/>
        </p:nvSpPr>
        <p:spPr>
          <a:xfrm>
            <a:off x="7169179" y="2789931"/>
            <a:ext cx="1570434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Installing Power BI Desktop</a:t>
            </a:r>
          </a:p>
        </p:txBody>
      </p:sp>
      <p:sp>
        <p:nvSpPr>
          <p:cNvPr id="22" name="Shape 19">
            <a:extLst>
              <a:ext uri="{FF2B5EF4-FFF2-40B4-BE49-F238E27FC236}">
                <a16:creationId xmlns:a16="http://schemas.microsoft.com/office/drawing/2014/main" id="{29EF4639-5DF0-3BA1-6E22-56ABA6C728EE}"/>
              </a:ext>
            </a:extLst>
          </p:cNvPr>
          <p:cNvSpPr/>
          <p:nvPr/>
        </p:nvSpPr>
        <p:spPr>
          <a:xfrm>
            <a:off x="6656972" y="3254156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D6972BD4-CB2F-5ED6-6B75-D33DD7A3AB7C}"/>
              </a:ext>
            </a:extLst>
          </p:cNvPr>
          <p:cNvSpPr/>
          <p:nvPr/>
        </p:nvSpPr>
        <p:spPr>
          <a:xfrm>
            <a:off x="6820822" y="3516939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C5457785-DA4F-AAE3-85DA-C514536259CD}"/>
              </a:ext>
            </a:extLst>
          </p:cNvPr>
          <p:cNvSpPr/>
          <p:nvPr/>
        </p:nvSpPr>
        <p:spPr>
          <a:xfrm>
            <a:off x="7169179" y="3495729"/>
            <a:ext cx="1538168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Getting Data into Power BI</a:t>
            </a:r>
          </a:p>
        </p:txBody>
      </p:sp>
      <p:sp>
        <p:nvSpPr>
          <p:cNvPr id="25" name="Shape 22">
            <a:extLst>
              <a:ext uri="{FF2B5EF4-FFF2-40B4-BE49-F238E27FC236}">
                <a16:creationId xmlns:a16="http://schemas.microsoft.com/office/drawing/2014/main" id="{63805458-318E-53DE-62EA-CCAB85B1F2D2}"/>
              </a:ext>
            </a:extLst>
          </p:cNvPr>
          <p:cNvSpPr/>
          <p:nvPr/>
        </p:nvSpPr>
        <p:spPr>
          <a:xfrm>
            <a:off x="6656972" y="3945671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62305E93-8E68-B7E4-DC1B-EC7345235003}"/>
              </a:ext>
            </a:extLst>
          </p:cNvPr>
          <p:cNvSpPr/>
          <p:nvPr/>
        </p:nvSpPr>
        <p:spPr>
          <a:xfrm>
            <a:off x="6820823" y="4215999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8F3ADE0F-74CB-F788-F523-4181B0D5D3A9}"/>
              </a:ext>
            </a:extLst>
          </p:cNvPr>
          <p:cNvSpPr/>
          <p:nvPr/>
        </p:nvSpPr>
        <p:spPr>
          <a:xfrm>
            <a:off x="7169179" y="4189947"/>
            <a:ext cx="1839992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Loading and Transforming Data</a:t>
            </a: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7DD0CEBB-F6A1-D6F2-EC54-7DBF3E872433}"/>
              </a:ext>
            </a:extLst>
          </p:cNvPr>
          <p:cNvSpPr/>
          <p:nvPr/>
        </p:nvSpPr>
        <p:spPr>
          <a:xfrm>
            <a:off x="6656972" y="4637186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30983B99-75A4-442E-7D83-280AD71F3E11}"/>
              </a:ext>
            </a:extLst>
          </p:cNvPr>
          <p:cNvSpPr/>
          <p:nvPr/>
        </p:nvSpPr>
        <p:spPr>
          <a:xfrm>
            <a:off x="6820824" y="4903416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75C5718A-A5F9-4738-2823-81E7D4066641}"/>
              </a:ext>
            </a:extLst>
          </p:cNvPr>
          <p:cNvSpPr/>
          <p:nvPr/>
        </p:nvSpPr>
        <p:spPr>
          <a:xfrm>
            <a:off x="7169179" y="4848522"/>
            <a:ext cx="1695688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Creating Calculated Columns</a:t>
            </a:r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5A5F1F34-0DE9-7E8C-AC7E-1932796F4554}"/>
              </a:ext>
            </a:extLst>
          </p:cNvPr>
          <p:cNvSpPr/>
          <p:nvPr/>
        </p:nvSpPr>
        <p:spPr>
          <a:xfrm>
            <a:off x="6656972" y="5328701"/>
            <a:ext cx="409813" cy="614720"/>
          </a:xfrm>
          <a:prstGeom prst="roundRect">
            <a:avLst>
              <a:gd name="adj" fmla="val 36004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772E6CAF-31BF-BE1F-BE8B-5039F0835120}"/>
              </a:ext>
            </a:extLst>
          </p:cNvPr>
          <p:cNvSpPr/>
          <p:nvPr/>
        </p:nvSpPr>
        <p:spPr>
          <a:xfrm>
            <a:off x="6744029" y="5551843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EF74D825-F07B-63E4-6FF6-BA00035114B7}"/>
              </a:ext>
            </a:extLst>
          </p:cNvPr>
          <p:cNvSpPr/>
          <p:nvPr/>
        </p:nvSpPr>
        <p:spPr>
          <a:xfrm>
            <a:off x="7169179" y="5540037"/>
            <a:ext cx="1356955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Designing a Dashboard</a:t>
            </a:r>
          </a:p>
        </p:txBody>
      </p:sp>
    </p:spTree>
    <p:extLst>
      <p:ext uri="{BB962C8B-B14F-4D97-AF65-F5344CB8AC3E}">
        <p14:creationId xmlns:p14="http://schemas.microsoft.com/office/powerpoint/2010/main" val="266207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EB3D9-EFC0-4D23-4776-F4D3D141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1872-8E3E-42DF-856D-31E8A991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Sales by item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BAA6E-70A1-3C17-7A40-ADAEC9E8D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255607"/>
            <a:ext cx="4100945" cy="330468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Insert a Stacked Bar Chart</a:t>
            </a:r>
          </a:p>
          <a:p>
            <a:pPr algn="just" defTabSz="360363"/>
            <a:r>
              <a:rPr lang="en-US" dirty="0"/>
              <a:t>Item Type as Y-axis</a:t>
            </a:r>
          </a:p>
          <a:p>
            <a:pPr defTabSz="360363"/>
            <a:r>
              <a:rPr lang="en-US" dirty="0"/>
              <a:t>Sales Amount as X-axis</a:t>
            </a:r>
          </a:p>
          <a:p>
            <a:pPr defTabSz="360363"/>
            <a:r>
              <a:rPr lang="en-US" dirty="0"/>
              <a:t>Item Type as Legend</a:t>
            </a:r>
          </a:p>
          <a:p>
            <a:pPr marL="0" indent="0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Change Colors and Designs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6C7BC-EA9B-1826-8127-A2CF9ED8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1"/>
          <a:stretch>
            <a:fillRect/>
          </a:stretch>
        </p:blipFill>
        <p:spPr>
          <a:xfrm>
            <a:off x="267854" y="2070791"/>
            <a:ext cx="7033185" cy="37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C8D5-E564-E562-8096-1129E0E2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0AF4-5840-0C6E-F610-5DAEB0C7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Sales by OUTLET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25418-0836-FAC1-383B-7C05A8F2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255607"/>
            <a:ext cx="4100945" cy="330468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Insert a Stacked Bar Chart</a:t>
            </a:r>
          </a:p>
          <a:p>
            <a:pPr algn="just" defTabSz="360363"/>
            <a:r>
              <a:rPr lang="en-US" dirty="0"/>
              <a:t>Outlet Type as Y-axis</a:t>
            </a:r>
          </a:p>
          <a:p>
            <a:pPr defTabSz="360363"/>
            <a:r>
              <a:rPr lang="en-US" dirty="0"/>
              <a:t>Sales Amount as X-axis</a:t>
            </a:r>
          </a:p>
          <a:p>
            <a:pPr defTabSz="360363"/>
            <a:r>
              <a:rPr lang="en-US" dirty="0"/>
              <a:t>Outlet Type as Legend</a:t>
            </a:r>
          </a:p>
          <a:p>
            <a:pPr marL="0" indent="0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Change Colors and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7F018-5867-A2D6-BF84-69D6790C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46"/>
          <a:stretch>
            <a:fillRect/>
          </a:stretch>
        </p:blipFill>
        <p:spPr>
          <a:xfrm>
            <a:off x="387927" y="2143004"/>
            <a:ext cx="6853382" cy="36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1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05F49-0654-C8AD-EBCE-9A14FE5F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A71A-61D3-473E-8B2D-3530CC86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Sales by FAT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CDC-41FC-03A6-BF0B-C6E3805E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255607"/>
            <a:ext cx="4100945" cy="330468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Insert a Donut Chart</a:t>
            </a:r>
          </a:p>
          <a:p>
            <a:pPr defTabSz="360363"/>
            <a:r>
              <a:rPr lang="en-US" dirty="0"/>
              <a:t>Sales Amount as Values</a:t>
            </a:r>
          </a:p>
          <a:p>
            <a:pPr defTabSz="360363"/>
            <a:r>
              <a:rPr lang="en-US" dirty="0"/>
              <a:t>Fat Content Item as Legend</a:t>
            </a:r>
          </a:p>
          <a:p>
            <a:pPr marL="0" indent="0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Change Colors and Designs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D4F51-589D-1358-0B59-9BD1839E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46"/>
          <a:stretch>
            <a:fillRect/>
          </a:stretch>
        </p:blipFill>
        <p:spPr>
          <a:xfrm>
            <a:off x="193963" y="2124364"/>
            <a:ext cx="6647051" cy="3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184CB-0E60-6F77-A54D-58588523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F691-D077-892D-44E0-E12C759C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Sales by outlet establishment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A850D-9F29-1DC5-E6C7-D03B50353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255607"/>
            <a:ext cx="4100945" cy="330468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Insert a Line Chart</a:t>
            </a:r>
          </a:p>
          <a:p>
            <a:pPr algn="just" defTabSz="360363"/>
            <a:r>
              <a:rPr lang="en-US" dirty="0"/>
              <a:t>Outlet Establishment as X-axis</a:t>
            </a:r>
          </a:p>
          <a:p>
            <a:pPr defTabSz="360363"/>
            <a:r>
              <a:rPr lang="en-US" dirty="0"/>
              <a:t>Sales Amount as Y-axis</a:t>
            </a:r>
          </a:p>
          <a:p>
            <a:pPr defTabSz="360363"/>
            <a:r>
              <a:rPr lang="en-US" dirty="0"/>
              <a:t>Outlet Type as Legend</a:t>
            </a:r>
          </a:p>
          <a:p>
            <a:pPr defTabSz="360363"/>
            <a:r>
              <a:rPr lang="en-US" dirty="0"/>
              <a:t>Tick Shade Area</a:t>
            </a:r>
          </a:p>
          <a:p>
            <a:pPr marL="0" indent="0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Change Colors and Designs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C73B0-2F8A-3D0D-3BD6-FC334B58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85"/>
          <a:stretch>
            <a:fillRect/>
          </a:stretch>
        </p:blipFill>
        <p:spPr>
          <a:xfrm>
            <a:off x="212436" y="2059710"/>
            <a:ext cx="7256318" cy="38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52C0-32C9-E160-FB6E-78BC7511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5A7A-6F72-BCE9-4ADD-189175F2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915605"/>
            <a:ext cx="7729728" cy="1188720"/>
          </a:xfrm>
        </p:spPr>
        <p:txBody>
          <a:bodyPr/>
          <a:lstStyle/>
          <a:p>
            <a:r>
              <a:rPr lang="en-US" b="1" dirty="0"/>
              <a:t>MORE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8BD7-D8C4-8D3C-7C9D-16EEBC4A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27" y="2911389"/>
            <a:ext cx="4100945" cy="1595956"/>
          </a:xfrm>
        </p:spPr>
        <p:txBody>
          <a:bodyPr>
            <a:normAutofit/>
          </a:bodyPr>
          <a:lstStyle/>
          <a:p>
            <a:pPr algn="just" defTabSz="360363"/>
            <a:r>
              <a:rPr lang="en-US" dirty="0"/>
              <a:t>Sales by Outlet Size</a:t>
            </a:r>
          </a:p>
          <a:p>
            <a:pPr algn="just" defTabSz="360363"/>
            <a:r>
              <a:rPr lang="en-US" dirty="0"/>
              <a:t>Sales by Outlet Location</a:t>
            </a:r>
          </a:p>
          <a:p>
            <a:pPr algn="just" defTabSz="360363"/>
            <a:r>
              <a:rPr lang="en-US" dirty="0"/>
              <a:t>Total Comparison Table</a:t>
            </a:r>
          </a:p>
          <a:p>
            <a:pPr algn="just" defTabSz="360363"/>
            <a:r>
              <a:rPr lang="en-US" dirty="0"/>
              <a:t>And more…</a:t>
            </a:r>
          </a:p>
          <a:p>
            <a:pPr algn="just" defTabSz="36036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9F787-132E-F8DF-FB03-8E362D3F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8263-609C-C5CB-7B5F-5BF9AD69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8442"/>
            <a:ext cx="7729728" cy="1188720"/>
          </a:xfrm>
        </p:spPr>
        <p:txBody>
          <a:bodyPr/>
          <a:lstStyle/>
          <a:p>
            <a:r>
              <a:rPr lang="en-US" b="1" dirty="0"/>
              <a:t>Creating slicer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3346-A8D8-7E43-B054-ACA74254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817" y="2013527"/>
            <a:ext cx="4100945" cy="354676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Insert a Slicer</a:t>
            </a:r>
          </a:p>
          <a:p>
            <a:pPr algn="just" defTabSz="360363"/>
            <a:r>
              <a:rPr lang="en-US" dirty="0"/>
              <a:t>Outlet Establishment as Field or</a:t>
            </a:r>
          </a:p>
          <a:p>
            <a:pPr defTabSz="360363"/>
            <a:r>
              <a:rPr lang="en-US" dirty="0"/>
              <a:t>Outlet Location as Field </a:t>
            </a:r>
          </a:p>
          <a:p>
            <a:pPr marL="0" indent="0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Change Colors and Designs</a:t>
            </a:r>
          </a:p>
          <a:p>
            <a:pPr marL="0" indent="0" algn="ctr" defTabSz="360363">
              <a:buNone/>
            </a:pPr>
            <a:r>
              <a:rPr lang="en-US" dirty="0"/>
              <a:t>Change options of Slicers too</a:t>
            </a:r>
          </a:p>
          <a:p>
            <a:pPr marL="0" indent="0" algn="ctr" defTabSz="360363">
              <a:buNone/>
            </a:pPr>
            <a:endParaRPr lang="en-US" dirty="0"/>
          </a:p>
          <a:p>
            <a:pPr marL="0" indent="0" algn="ctr" defTabSz="360363">
              <a:buNone/>
            </a:pPr>
            <a:r>
              <a:rPr lang="en-US" dirty="0"/>
              <a:t>You can do for Item Type, Outlet Type, Size,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32EB2-2433-9ED3-5C4A-59B230E0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1"/>
          <a:stretch>
            <a:fillRect/>
          </a:stretch>
        </p:blipFill>
        <p:spPr>
          <a:xfrm>
            <a:off x="138546" y="1893456"/>
            <a:ext cx="7291125" cy="39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2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5511-85A6-82E9-8F8E-EA8FB126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C4CA-2609-6275-0F7E-67A93E4D5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7909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riyasafrim@kmc.edu.in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Website: </a:t>
            </a:r>
            <a:r>
              <a:rPr lang="en-US" dirty="0">
                <a:hlinkClick r:id="rId3"/>
              </a:rPr>
              <a:t>www.kalvikraft.in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98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D487A-B1D1-F733-ACED-94934DAF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8" t="18451" r="29318" b="13535"/>
          <a:stretch>
            <a:fillRect/>
          </a:stretch>
        </p:blipFill>
        <p:spPr>
          <a:xfrm>
            <a:off x="1921164" y="1817254"/>
            <a:ext cx="8349672" cy="46643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788697-75AC-62B2-553E-EBD25C87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6383"/>
            <a:ext cx="7729728" cy="1188720"/>
          </a:xfrm>
        </p:spPr>
        <p:txBody>
          <a:bodyPr/>
          <a:lstStyle/>
          <a:p>
            <a:r>
              <a:rPr lang="en-US" dirty="0" err="1"/>
              <a:t>Blinkit</a:t>
            </a:r>
            <a:r>
              <a:rPr lang="en-US" dirty="0"/>
              <a:t> sales analysis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453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F06D-CCE3-D357-3352-C4F1C61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0AB-BC0C-7C7D-646D-252D0648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036" y="2425607"/>
            <a:ext cx="5588000" cy="1003393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	At its core, data is raw information – facts, figures, or symbols – that we collect to analyze, reference, and use for decision-making.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CABAA7-BE2E-E863-B04F-5D919E3A72DB}"/>
              </a:ext>
            </a:extLst>
          </p:cNvPr>
          <p:cNvSpPr txBox="1">
            <a:spLocks/>
          </p:cNvSpPr>
          <p:nvPr/>
        </p:nvSpPr>
        <p:spPr>
          <a:xfrm>
            <a:off x="5394036" y="3946238"/>
            <a:ext cx="2613892" cy="2140528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dirty="0"/>
              <a:t>	Think of this as unprocessed information, like individual sales figures, customer names, or sensor readings, waiting to be organized.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5339F-F987-6A44-F872-38A8A0B37729}"/>
              </a:ext>
            </a:extLst>
          </p:cNvPr>
          <p:cNvSpPr txBox="1">
            <a:spLocks/>
          </p:cNvSpPr>
          <p:nvPr/>
        </p:nvSpPr>
        <p:spPr>
          <a:xfrm>
            <a:off x="8368144" y="3946238"/>
            <a:ext cx="2613892" cy="2140528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	This is data that has been organized, analyzed, and transformed into valuable insights, such as monthly sales trends or customer demographics.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8AA3AA-878D-C10B-16A8-E8F816F6846E}"/>
              </a:ext>
            </a:extLst>
          </p:cNvPr>
          <p:cNvSpPr txBox="1">
            <a:spLocks/>
          </p:cNvSpPr>
          <p:nvPr/>
        </p:nvSpPr>
        <p:spPr>
          <a:xfrm>
            <a:off x="5394037" y="3490190"/>
            <a:ext cx="5588000" cy="450273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Raw Data (Unprocessed)     vs         Processed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7AD67-A307-714A-FC7E-B63AAF07B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" y="2425607"/>
            <a:ext cx="3735048" cy="37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8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791-9510-A7EE-5349-FA542C0CC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A1E1-2EB8-CC67-D7CB-CB606C23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E2419-AFDF-8714-1D11-408DB049A253}"/>
              </a:ext>
            </a:extLst>
          </p:cNvPr>
          <p:cNvGrpSpPr/>
          <p:nvPr/>
        </p:nvGrpSpPr>
        <p:grpSpPr>
          <a:xfrm>
            <a:off x="98292" y="2622503"/>
            <a:ext cx="3605490" cy="2577570"/>
            <a:chOff x="763310" y="3069431"/>
            <a:chExt cx="4226838" cy="3253026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DCFEF868-56A2-9A4E-E0A6-2DD1533FDDD2}"/>
                </a:ext>
              </a:extLst>
            </p:cNvPr>
            <p:cNvSpPr/>
            <p:nvPr/>
          </p:nvSpPr>
          <p:spPr>
            <a:xfrm>
              <a:off x="793790" y="3069431"/>
              <a:ext cx="4196358" cy="3253026"/>
            </a:xfrm>
            <a:prstGeom prst="roundRect">
              <a:avLst>
                <a:gd name="adj" fmla="val 4497"/>
              </a:avLst>
            </a:prstGeom>
            <a:solidFill>
              <a:srgbClr val="FAF9F5"/>
            </a:solidFill>
            <a:ln w="30480">
              <a:solidFill>
                <a:srgbClr val="BFD3D8"/>
              </a:solidFill>
              <a:prstDash val="solid"/>
            </a:ln>
          </p:spPr>
        </p:sp>
        <p:pic>
          <p:nvPicPr>
            <p:cNvPr id="10" name="Image 0" descr="preencoded.png">
              <a:extLst>
                <a:ext uri="{FF2B5EF4-FFF2-40B4-BE49-F238E27FC236}">
                  <a16:creationId xmlns:a16="http://schemas.microsoft.com/office/drawing/2014/main" id="{914466DF-0133-4DC5-E18B-A334EEAA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310" y="3069431"/>
              <a:ext cx="121920" cy="3253026"/>
            </a:xfrm>
            <a:prstGeom prst="rect">
              <a:avLst/>
            </a:prstGeom>
          </p:spPr>
        </p:pic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669EF0-C487-F1E6-3AC8-DB864C0E724D}"/>
              </a:ext>
            </a:extLst>
          </p:cNvPr>
          <p:cNvSpPr txBox="1">
            <a:spLocks/>
          </p:cNvSpPr>
          <p:nvPr/>
        </p:nvSpPr>
        <p:spPr>
          <a:xfrm>
            <a:off x="301824" y="2776717"/>
            <a:ext cx="3337303" cy="23587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b="1" dirty="0"/>
              <a:t>Structured Data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Highly organized and easily searchable data, typically found in relational databases (like SQL tables) with predefined formats.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Examples: Customer names in a spreadsheet, transaction dates.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BC3EE3-956A-0DF0-1A2A-EB707B7AD619}"/>
              </a:ext>
            </a:extLst>
          </p:cNvPr>
          <p:cNvGrpSpPr/>
          <p:nvPr/>
        </p:nvGrpSpPr>
        <p:grpSpPr>
          <a:xfrm>
            <a:off x="4293255" y="2622503"/>
            <a:ext cx="3605490" cy="2577570"/>
            <a:chOff x="763310" y="3069431"/>
            <a:chExt cx="4226838" cy="3253026"/>
          </a:xfrm>
        </p:grpSpPr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CEB0C7C4-5849-09A2-B57F-2196CFA9FBD7}"/>
                </a:ext>
              </a:extLst>
            </p:cNvPr>
            <p:cNvSpPr/>
            <p:nvPr/>
          </p:nvSpPr>
          <p:spPr>
            <a:xfrm>
              <a:off x="793790" y="3069431"/>
              <a:ext cx="4196358" cy="3253026"/>
            </a:xfrm>
            <a:prstGeom prst="roundRect">
              <a:avLst>
                <a:gd name="adj" fmla="val 4497"/>
              </a:avLst>
            </a:prstGeom>
            <a:solidFill>
              <a:srgbClr val="FAF9F5"/>
            </a:solidFill>
            <a:ln w="30480">
              <a:solidFill>
                <a:srgbClr val="BFD3D8"/>
              </a:solidFill>
              <a:prstDash val="solid"/>
            </a:ln>
          </p:spPr>
        </p:sp>
        <p:pic>
          <p:nvPicPr>
            <p:cNvPr id="28" name="Image 0" descr="preencoded.png">
              <a:extLst>
                <a:ext uri="{FF2B5EF4-FFF2-40B4-BE49-F238E27FC236}">
                  <a16:creationId xmlns:a16="http://schemas.microsoft.com/office/drawing/2014/main" id="{B3FE6050-8190-6675-D690-75043370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310" y="3069431"/>
              <a:ext cx="121920" cy="3253026"/>
            </a:xfrm>
            <a:prstGeom prst="rect">
              <a:avLst/>
            </a:prstGeom>
          </p:spPr>
        </p:pic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7860C97-196D-E2B6-4A87-D8B6560E9479}"/>
              </a:ext>
            </a:extLst>
          </p:cNvPr>
          <p:cNvSpPr txBox="1">
            <a:spLocks/>
          </p:cNvSpPr>
          <p:nvPr/>
        </p:nvSpPr>
        <p:spPr>
          <a:xfrm>
            <a:off x="4496787" y="2776717"/>
            <a:ext cx="3337303" cy="23587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b="1" dirty="0"/>
              <a:t>Unstructured Data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Information that doesn't fit into a predefined data model, making it harder to process and analyze.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Examples: Emails, social media posts, audio recordings, images, video files.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099DB2-2748-7EE7-6EB2-3723FF4CAC2C}"/>
              </a:ext>
            </a:extLst>
          </p:cNvPr>
          <p:cNvGrpSpPr/>
          <p:nvPr/>
        </p:nvGrpSpPr>
        <p:grpSpPr>
          <a:xfrm>
            <a:off x="8462219" y="2622503"/>
            <a:ext cx="3605490" cy="2577570"/>
            <a:chOff x="763310" y="3069431"/>
            <a:chExt cx="4226838" cy="3253026"/>
          </a:xfrm>
        </p:grpSpPr>
        <p:sp>
          <p:nvSpPr>
            <p:cNvPr id="31" name="Shape 1">
              <a:extLst>
                <a:ext uri="{FF2B5EF4-FFF2-40B4-BE49-F238E27FC236}">
                  <a16:creationId xmlns:a16="http://schemas.microsoft.com/office/drawing/2014/main" id="{F8FC4D27-A3C5-FCC2-2748-0F9D82527321}"/>
                </a:ext>
              </a:extLst>
            </p:cNvPr>
            <p:cNvSpPr/>
            <p:nvPr/>
          </p:nvSpPr>
          <p:spPr>
            <a:xfrm>
              <a:off x="793790" y="3069431"/>
              <a:ext cx="4196358" cy="3253026"/>
            </a:xfrm>
            <a:prstGeom prst="roundRect">
              <a:avLst>
                <a:gd name="adj" fmla="val 4497"/>
              </a:avLst>
            </a:prstGeom>
            <a:solidFill>
              <a:srgbClr val="FAF9F5"/>
            </a:solidFill>
            <a:ln w="30480">
              <a:solidFill>
                <a:srgbClr val="BFD3D8"/>
              </a:solidFill>
              <a:prstDash val="solid"/>
            </a:ln>
          </p:spPr>
        </p:sp>
        <p:pic>
          <p:nvPicPr>
            <p:cNvPr id="32" name="Image 0" descr="preencoded.png">
              <a:extLst>
                <a:ext uri="{FF2B5EF4-FFF2-40B4-BE49-F238E27FC236}">
                  <a16:creationId xmlns:a16="http://schemas.microsoft.com/office/drawing/2014/main" id="{6C41EE4F-DB5E-B5D6-81C8-E2815B1E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310" y="3069431"/>
              <a:ext cx="121920" cy="3253026"/>
            </a:xfrm>
            <a:prstGeom prst="rect">
              <a:avLst/>
            </a:prstGeom>
          </p:spPr>
        </p:pic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90D1236-4142-0084-5429-720F0488D261}"/>
              </a:ext>
            </a:extLst>
          </p:cNvPr>
          <p:cNvSpPr txBox="1">
            <a:spLocks/>
          </p:cNvSpPr>
          <p:nvPr/>
        </p:nvSpPr>
        <p:spPr>
          <a:xfrm>
            <a:off x="8665751" y="2776717"/>
            <a:ext cx="3337303" cy="23587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b="1" dirty="0"/>
              <a:t>Semi-structured Data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en-US" dirty="0"/>
              <a:t>A hybrid of both, it has some organizational properties but doesn't conform to a strict relational database structure.</a:t>
            </a:r>
          </a:p>
          <a:p>
            <a:pPr marL="0" indent="0" algn="just" defTabSz="360363">
              <a:buFont typeface="Arial" panose="020B0604020202020204" pitchFamily="34" charset="0"/>
              <a:buNone/>
            </a:pPr>
            <a:r>
              <a:rPr lang="fr-FR" dirty="0" err="1"/>
              <a:t>Examples</a:t>
            </a:r>
            <a:r>
              <a:rPr lang="fr-FR" dirty="0"/>
              <a:t>: XML files, JSON documents, web pages.</a:t>
            </a:r>
          </a:p>
        </p:txBody>
      </p:sp>
    </p:spTree>
    <p:extLst>
      <p:ext uri="{BB962C8B-B14F-4D97-AF65-F5344CB8AC3E}">
        <p14:creationId xmlns:p14="http://schemas.microsoft.com/office/powerpoint/2010/main" val="371356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9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4EF2-EAD7-B1A0-EFF7-8F2BBC1B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5F77-4AE2-A031-BEC7-949D5A66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Business Intelligence (BI)?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5891-6A02-8DCE-E4C5-B5A8C474B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598" y="2499638"/>
            <a:ext cx="5749638" cy="1003393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dirty="0"/>
              <a:t>	Business Intelligence transforms vast amounts of raw data into actionable insights, helping organizations make informed decisions.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EDDF3E-554F-89D0-AE0B-5B2C0B863B25}"/>
              </a:ext>
            </a:extLst>
          </p:cNvPr>
          <p:cNvSpPr txBox="1">
            <a:spLocks/>
          </p:cNvSpPr>
          <p:nvPr/>
        </p:nvSpPr>
        <p:spPr>
          <a:xfrm>
            <a:off x="5403271" y="3849257"/>
            <a:ext cx="2826328" cy="1115289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b="1" dirty="0"/>
              <a:t>Data Mining</a:t>
            </a:r>
          </a:p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dirty="0"/>
              <a:t>Discovering patterns and trends in large datasets.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529A0-60D0-FD66-96DE-C163E443D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4" y="2425607"/>
            <a:ext cx="3735048" cy="37350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D70BC2-9F47-94CE-62F3-7D7CC3B8372A}"/>
              </a:ext>
            </a:extLst>
          </p:cNvPr>
          <p:cNvSpPr txBox="1">
            <a:spLocks/>
          </p:cNvSpPr>
          <p:nvPr/>
        </p:nvSpPr>
        <p:spPr>
          <a:xfrm>
            <a:off x="8368144" y="3849257"/>
            <a:ext cx="2817092" cy="1115289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b="1" dirty="0"/>
              <a:t>Data Warehousing</a:t>
            </a:r>
          </a:p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dirty="0"/>
              <a:t>Centralizing and storing data for reporting and analysis.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FD2C7D-8256-1367-D97C-146C8E120721}"/>
              </a:ext>
            </a:extLst>
          </p:cNvPr>
          <p:cNvSpPr txBox="1">
            <a:spLocks/>
          </p:cNvSpPr>
          <p:nvPr/>
        </p:nvSpPr>
        <p:spPr>
          <a:xfrm>
            <a:off x="5403271" y="5045365"/>
            <a:ext cx="2826327" cy="1115289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b="1" dirty="0"/>
              <a:t>Data Analytics</a:t>
            </a:r>
          </a:p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dirty="0"/>
              <a:t>Examining data to draw conclusions.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05620-85E9-4AD3-0195-1CE9D0FFB1AB}"/>
              </a:ext>
            </a:extLst>
          </p:cNvPr>
          <p:cNvSpPr txBox="1">
            <a:spLocks/>
          </p:cNvSpPr>
          <p:nvPr/>
        </p:nvSpPr>
        <p:spPr>
          <a:xfrm>
            <a:off x="8368144" y="5045366"/>
            <a:ext cx="2826327" cy="1115289"/>
          </a:xfrm>
          <a:prstGeom prst="rect">
            <a:avLst/>
          </a:prstGeom>
          <a:ln>
            <a:solidFill>
              <a:srgbClr val="4040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b="1" dirty="0"/>
              <a:t>Dashboards</a:t>
            </a:r>
          </a:p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r>
              <a:rPr lang="en-US" dirty="0"/>
              <a:t>Visualizing key performance indicators for quick insights.</a:t>
            </a:r>
          </a:p>
          <a:p>
            <a:pPr marL="0" indent="0" algn="just" defTabSz="360363">
              <a:buFont typeface="Arial" panose="020B0604020202020204" pitchFamily="34" charset="0"/>
              <a:buNone/>
              <a:tabLst>
                <a:tab pos="360363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2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animBg="1"/>
      <p:bldP spid="7" grpId="0" build="allAtOnce" animBg="1"/>
      <p:bldP spid="9" grpId="0" animBg="1"/>
      <p:bldP spid="10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AA8F-C24B-A649-710A-763BE4FD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769A-27F4-2EB3-0F81-F61504D5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Do We Need BI Tools?</a:t>
            </a: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FC30A32-F8BD-1A58-AE9D-05523E49A18B}"/>
              </a:ext>
            </a:extLst>
          </p:cNvPr>
          <p:cNvSpPr/>
          <p:nvPr/>
        </p:nvSpPr>
        <p:spPr>
          <a:xfrm>
            <a:off x="3273161" y="2332829"/>
            <a:ext cx="341864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Overcoming Data Overload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B243C1E9-4886-30FA-C09B-5E105E884DCF}"/>
              </a:ext>
            </a:extLst>
          </p:cNvPr>
          <p:cNvSpPr/>
          <p:nvPr/>
        </p:nvSpPr>
        <p:spPr>
          <a:xfrm>
            <a:off x="3273161" y="2810864"/>
            <a:ext cx="677600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Unstructured data is dispersed globally, making it difficult for companies to handle and monitor.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7CDBBFC-4704-F6B2-D135-5EF61A908324}"/>
              </a:ext>
            </a:extLst>
          </p:cNvPr>
          <p:cNvSpPr/>
          <p:nvPr/>
        </p:nvSpPr>
        <p:spPr>
          <a:xfrm>
            <a:off x="3273161" y="3730236"/>
            <a:ext cx="297799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Driving Quick Decisions</a:t>
            </a: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AD52691-28AA-E36D-BB07-087BC56A7C77}"/>
              </a:ext>
            </a:extLst>
          </p:cNvPr>
          <p:cNvSpPr/>
          <p:nvPr/>
        </p:nvSpPr>
        <p:spPr>
          <a:xfrm>
            <a:off x="3273161" y="4208272"/>
            <a:ext cx="677600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just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Powerful BI tools enable rapid, data-driven decisions to boost sales and operational efficiency.</a:t>
            </a: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2CB7C31D-91C4-40AB-1FC7-B24F460ACD47}"/>
              </a:ext>
            </a:extLst>
          </p:cNvPr>
          <p:cNvSpPr/>
          <p:nvPr/>
        </p:nvSpPr>
        <p:spPr>
          <a:xfrm>
            <a:off x="3273161" y="5082948"/>
            <a:ext cx="2783086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Enhancing Operations</a:t>
            </a: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444CBF18-1C95-AFB6-3225-2952A8015449}"/>
              </a:ext>
            </a:extLst>
          </p:cNvPr>
          <p:cNvSpPr/>
          <p:nvPr/>
        </p:nvSpPr>
        <p:spPr>
          <a:xfrm>
            <a:off x="3273161" y="5560984"/>
            <a:ext cx="6868366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just">
              <a:lnSpc>
                <a:spcPts val="2700"/>
              </a:lnSpc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They increase structured data availability, generate comprehensive reports, manage customers, and track employee performance.</a:t>
            </a:r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B8D182B-3BDD-1FE4-2E26-68C065EA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05" y="2412450"/>
            <a:ext cx="745461" cy="1067686"/>
          </a:xfrm>
          <a:prstGeom prst="rect">
            <a:avLst/>
          </a:prstGeom>
        </p:spPr>
      </p:pic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328C5D56-D454-3938-07CF-7DFDBF68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405" y="3809858"/>
            <a:ext cx="745461" cy="1067686"/>
          </a:xfrm>
          <a:prstGeom prst="rect">
            <a:avLst/>
          </a:prstGeom>
        </p:spPr>
      </p:pic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0FCE9A16-E469-4939-382A-96B8095A0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405" y="5207266"/>
            <a:ext cx="745461" cy="12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3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7D0F-8682-0844-C210-35D596A92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32DA-CBF8-846C-0942-986B0B37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Power BI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1AD3E6AE-9052-05B8-959A-39D1698E1F16}"/>
              </a:ext>
            </a:extLst>
          </p:cNvPr>
          <p:cNvSpPr/>
          <p:nvPr/>
        </p:nvSpPr>
        <p:spPr>
          <a:xfrm>
            <a:off x="2231136" y="2179767"/>
            <a:ext cx="7729728" cy="106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 BI is a leading Business Intelligence tool for data visualization, transforming disparate data sources into interactive dashboards and reports.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FD8A5-51C0-5059-F556-2B5FD8BB8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36" y="3108852"/>
            <a:ext cx="5588000" cy="2488384"/>
          </a:xfrm>
        </p:spPr>
        <p:txBody>
          <a:bodyPr>
            <a:normAutofit/>
          </a:bodyPr>
          <a:lstStyle/>
          <a:p>
            <a:pPr algn="just" defTabSz="360363"/>
            <a:r>
              <a:rPr lang="en-US" dirty="0"/>
              <a:t>Converts raw data into interactive dashboards.</a:t>
            </a:r>
          </a:p>
          <a:p>
            <a:pPr algn="just" defTabSz="360363"/>
            <a:r>
              <a:rPr lang="en-US" dirty="0"/>
              <a:t>Empowers business users to build and consume BI reports.</a:t>
            </a:r>
          </a:p>
          <a:p>
            <a:pPr algn="just" defTabSz="360363"/>
            <a:r>
              <a:rPr lang="en-US" dirty="0"/>
              <a:t>Used for creating dynamic reports and data visualizations.</a:t>
            </a:r>
          </a:p>
          <a:p>
            <a:pPr algn="just" defTabSz="360363"/>
            <a:r>
              <a:rPr lang="en-US" dirty="0"/>
              <a:t>It allows users to explore data visually and gain insights quickly.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C5E05-9E09-0FA2-22E5-A189C8CA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62"/>
          <a:stretch>
            <a:fillRect/>
          </a:stretch>
        </p:blipFill>
        <p:spPr>
          <a:xfrm>
            <a:off x="711200" y="3247452"/>
            <a:ext cx="4248727" cy="22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73F61-7515-2DD4-7F32-C602923A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2C85-85F2-01EE-114E-BC617619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Introducing Power 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4842A-2011-3CCC-D80E-8E4C3C07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81"/>
          <a:stretch>
            <a:fillRect/>
          </a:stretch>
        </p:blipFill>
        <p:spPr>
          <a:xfrm>
            <a:off x="147782" y="2447637"/>
            <a:ext cx="7949806" cy="4257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32913D-CCED-05F2-BA86-EA407C78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607" y="2447637"/>
            <a:ext cx="3789611" cy="4257964"/>
          </a:xfrm>
        </p:spPr>
        <p:txBody>
          <a:bodyPr>
            <a:normAutofit/>
          </a:bodyPr>
          <a:lstStyle/>
          <a:p>
            <a:pPr marL="0" indent="0" algn="just" defTabSz="360363">
              <a:buNone/>
            </a:pPr>
            <a:r>
              <a:rPr lang="en-US" b="1" dirty="0"/>
              <a:t>Ribbon (Top Menu Bar)</a:t>
            </a:r>
          </a:p>
          <a:p>
            <a:pPr lvl="1" algn="just" defTabSz="360363"/>
            <a:r>
              <a:rPr lang="en-US" dirty="0"/>
              <a:t>Home: Get Data, Transform Data, Refresh, Enter Data, Publish</a:t>
            </a:r>
          </a:p>
          <a:p>
            <a:pPr lvl="1" algn="just" defTabSz="360363"/>
            <a:r>
              <a:rPr lang="en-US" dirty="0"/>
              <a:t>Insert: Add visuals, buttons, text boxes, shapes, etc.</a:t>
            </a:r>
          </a:p>
          <a:p>
            <a:pPr lvl="1" algn="just" defTabSz="360363"/>
            <a:r>
              <a:rPr lang="en-US" dirty="0"/>
              <a:t>Modeling: Define relationships, change data types, and create measures/ columns.</a:t>
            </a:r>
          </a:p>
          <a:p>
            <a:pPr lvl="1" algn="just" defTabSz="360363"/>
            <a:r>
              <a:rPr lang="en-US" dirty="0"/>
              <a:t>View: Adjust layout, themes, and formatting.</a:t>
            </a:r>
          </a:p>
          <a:p>
            <a:pPr lvl="1" algn="just" defTabSz="360363"/>
            <a:r>
              <a:rPr lang="en-US" dirty="0"/>
              <a:t>Optimize / Help – For performance tuning and assistance.</a:t>
            </a:r>
          </a:p>
        </p:txBody>
      </p:sp>
    </p:spTree>
    <p:extLst>
      <p:ext uri="{BB962C8B-B14F-4D97-AF65-F5344CB8AC3E}">
        <p14:creationId xmlns:p14="http://schemas.microsoft.com/office/powerpoint/2010/main" val="79228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build="p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192</TotalTime>
  <Words>1343</Words>
  <Application>Microsoft Office PowerPoint</Application>
  <PresentationFormat>Widescreen</PresentationFormat>
  <Paragraphs>208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Parcel</vt:lpstr>
      <vt:lpstr>Unlocking Data Insights</vt:lpstr>
      <vt:lpstr>AGENDA</vt:lpstr>
      <vt:lpstr>Blinkit sales analysis Dashboard</vt:lpstr>
      <vt:lpstr>What is Data?</vt:lpstr>
      <vt:lpstr>Types of Data</vt:lpstr>
      <vt:lpstr>What is Business Intelligence (BI)?</vt:lpstr>
      <vt:lpstr>Why Do We Need BI Tools?</vt:lpstr>
      <vt:lpstr>Introducing Power BI</vt:lpstr>
      <vt:lpstr>Introducing Power BI</vt:lpstr>
      <vt:lpstr>Introducing Power BI</vt:lpstr>
      <vt:lpstr>Introducing Power BI</vt:lpstr>
      <vt:lpstr>Introducing Power BI</vt:lpstr>
      <vt:lpstr>Installing Power BI Desktop</vt:lpstr>
      <vt:lpstr>Getting Data into Power BI</vt:lpstr>
      <vt:lpstr>Loading and transforming data</vt:lpstr>
      <vt:lpstr>Loading and transforming data</vt:lpstr>
      <vt:lpstr>Creating Calculated Columns</vt:lpstr>
      <vt:lpstr>Designing dashboard</vt:lpstr>
      <vt:lpstr>Create KEY PERFORMANCE INDICATORS (kpi’s)</vt:lpstr>
      <vt:lpstr>Sales by item type</vt:lpstr>
      <vt:lpstr>Sales by OUTLET type</vt:lpstr>
      <vt:lpstr>Sales by FAT CONTENT</vt:lpstr>
      <vt:lpstr>Sales by outlet establishment</vt:lpstr>
      <vt:lpstr>MORE CHARTS</vt:lpstr>
      <vt:lpstr>Creating slicer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Riyas deen</dc:creator>
  <cp:lastModifiedBy>Riyas deen</cp:lastModifiedBy>
  <cp:revision>9</cp:revision>
  <dcterms:created xsi:type="dcterms:W3CDTF">2025-07-28T10:34:18Z</dcterms:created>
  <dcterms:modified xsi:type="dcterms:W3CDTF">2025-07-28T13:46:28Z</dcterms:modified>
</cp:coreProperties>
</file>